
<file path=[Content_Types].xml><?xml version="1.0" encoding="utf-8"?>
<Types xmlns="http://schemas.openxmlformats.org/package/2006/content-types">
  <Default Extension="14751660"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1"/>
  </p:notesMasterIdLst>
  <p:sldIdLst>
    <p:sldId id="290" r:id="rId29"/>
    <p:sldId id="338" r:id="rId30"/>
    <p:sldId id="293" r:id="rId31"/>
    <p:sldId id="328" r:id="rId32"/>
    <p:sldId id="294" r:id="rId33"/>
    <p:sldId id="295" r:id="rId34"/>
    <p:sldId id="296" r:id="rId35"/>
    <p:sldId id="298" r:id="rId36"/>
    <p:sldId id="299" r:id="rId37"/>
    <p:sldId id="1536" r:id="rId38"/>
    <p:sldId id="1534" r:id="rId39"/>
    <p:sldId id="300" r:id="rId40"/>
    <p:sldId id="301" r:id="rId41"/>
    <p:sldId id="302" r:id="rId42"/>
    <p:sldId id="1013" r:id="rId43"/>
    <p:sldId id="303" r:id="rId44"/>
    <p:sldId id="990" r:id="rId45"/>
    <p:sldId id="305" r:id="rId46"/>
    <p:sldId id="306" r:id="rId47"/>
    <p:sldId id="307" r:id="rId48"/>
    <p:sldId id="286" r:id="rId49"/>
    <p:sldId id="153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96" d="100"/>
          <a:sy n="96" d="100"/>
        </p:scale>
        <p:origin x="58" y="4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7.xml"/><Relationship Id="rId29" Type="http://schemas.openxmlformats.org/officeDocument/2006/relationships/slide" Target="slides/slide1.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presProps" Target="presProps.xml"/><Relationship Id="rId5" Type="http://schemas.openxmlformats.org/officeDocument/2006/relationships/customXml" Target="../customXml/item5.xml"/><Relationship Id="rId19" Type="http://schemas.openxmlformats.org/officeDocument/2006/relationships/slideMaster" Target="slideMasters/slideMaster1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slideMaster" Target="slideMasters/slideMaster11.xml"/><Relationship Id="rId41" Type="http://schemas.openxmlformats.org/officeDocument/2006/relationships/slide" Target="slides/slide1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Master" Target="slideMasters/slideMaster1.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5/10/2019 11:35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53118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5/10/2019 11:35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 11:35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5/10/2019 11:35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5/10/2019 11:35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5/10/2019 11:35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5/10/2019</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289.xml"/><Relationship Id="rId5" Type="http://schemas.openxmlformats.org/officeDocument/2006/relationships/image" Target="../media/image126.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png"/><Relationship Id="rId18" Type="http://schemas.microsoft.com/office/2007/relationships/hdphoto" Target="../media/hdphoto4.wdp"/><Relationship Id="rId26" Type="http://schemas.openxmlformats.org/officeDocument/2006/relationships/image" Target="../media/image148.png"/><Relationship Id="rId3" Type="http://schemas.openxmlformats.org/officeDocument/2006/relationships/image" Target="../media/image127.png"/><Relationship Id="rId21" Type="http://schemas.openxmlformats.org/officeDocument/2006/relationships/image" Target="../media/image143.png"/><Relationship Id="rId7" Type="http://schemas.openxmlformats.org/officeDocument/2006/relationships/image" Target="../media/image131.png"/><Relationship Id="rId12" Type="http://schemas.microsoft.com/office/2007/relationships/hdphoto" Target="../media/hdphoto3.wdp"/><Relationship Id="rId17" Type="http://schemas.openxmlformats.org/officeDocument/2006/relationships/image" Target="../media/image140.png"/><Relationship Id="rId25" Type="http://schemas.openxmlformats.org/officeDocument/2006/relationships/image" Target="../media/image147.png"/><Relationship Id="rId2" Type="http://schemas.openxmlformats.org/officeDocument/2006/relationships/notesSlide" Target="../notesSlides/notesSlide17.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slideLayout" Target="../slideLayouts/slideLayout12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6.png"/><Relationship Id="rId5" Type="http://schemas.openxmlformats.org/officeDocument/2006/relationships/image" Target="../media/image129.png"/><Relationship Id="rId15" Type="http://schemas.openxmlformats.org/officeDocument/2006/relationships/image" Target="../media/image138.png"/><Relationship Id="rId23" Type="http://schemas.openxmlformats.org/officeDocument/2006/relationships/image" Target="../media/image145.png"/><Relationship Id="rId10" Type="http://schemas.openxmlformats.org/officeDocument/2006/relationships/image" Target="../media/image134.png"/><Relationship Id="rId19" Type="http://schemas.openxmlformats.org/officeDocument/2006/relationships/image" Target="../media/image141.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7.gif"/><Relationship Id="rId22" Type="http://schemas.openxmlformats.org/officeDocument/2006/relationships/image" Target="../media/image144.png"/><Relationship Id="rId27" Type="http://schemas.openxmlformats.org/officeDocument/2006/relationships/image" Target="../media/image149.png"/></Relationships>
</file>

<file path=ppt/slides/_rels/slide18.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47" Type="http://schemas.openxmlformats.org/officeDocument/2006/relationships/image" Target="../media/image84.png"/><Relationship Id="rId50" Type="http://schemas.openxmlformats.org/officeDocument/2006/relationships/image" Target="../media/image87.png"/><Relationship Id="rId7" Type="http://schemas.openxmlformats.org/officeDocument/2006/relationships/image" Target="../media/image44.png"/><Relationship Id="rId2" Type="http://schemas.openxmlformats.org/officeDocument/2006/relationships/slideLayout" Target="../slideLayouts/slideLayout274.xml"/><Relationship Id="rId16" Type="http://schemas.openxmlformats.org/officeDocument/2006/relationships/image" Target="../media/image53.png"/><Relationship Id="rId29" Type="http://schemas.openxmlformats.org/officeDocument/2006/relationships/image" Target="../media/image66.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8" Type="http://schemas.openxmlformats.org/officeDocument/2006/relationships/image" Target="../media/image45.png"/><Relationship Id="rId51" Type="http://schemas.openxmlformats.org/officeDocument/2006/relationships/image" Target="../media/image88.png"/><Relationship Id="rId3" Type="http://schemas.openxmlformats.org/officeDocument/2006/relationships/notesSlide" Target="../notesSlides/notesSlide2.xml"/><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20" Type="http://schemas.openxmlformats.org/officeDocument/2006/relationships/image" Target="../media/image57.png"/><Relationship Id="rId41" Type="http://schemas.openxmlformats.org/officeDocument/2006/relationships/image" Target="../media/image78.png"/><Relationship Id="rId1" Type="http://schemas.openxmlformats.org/officeDocument/2006/relationships/customXml" Target="../../customXml/item9.xml"/><Relationship Id="rId6"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0.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5.xml"/><Relationship Id="rId7" Type="http://schemas.openxmlformats.org/officeDocument/2006/relationships/image" Target="../media/image98.14751660"/><Relationship Id="rId12" Type="http://schemas.openxmlformats.org/officeDocument/2006/relationships/image" Target="../media/image103.png"/><Relationship Id="rId2" Type="http://schemas.openxmlformats.org/officeDocument/2006/relationships/slideLayout" Target="../slideLayouts/slideLayout25.xml"/><Relationship Id="rId1" Type="http://schemas.openxmlformats.org/officeDocument/2006/relationships/customXml" Target="../../customXml/item7.xml"/><Relationship Id="rId6" Type="http://schemas.openxmlformats.org/officeDocument/2006/relationships/hyperlink" Target="http://azure.com/media" TargetMode="External"/><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emf"/><Relationship Id="rId1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07.svg"/></Relationships>
</file>

<file path=ppt/slides/_rels/slide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09.svg"/></Relationships>
</file>

<file path=ppt/slides/_rels/slide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99.png"/><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notesSlide" Target="../notesSlides/notesSlide8.xml"/><Relationship Id="rId16" Type="http://schemas.openxmlformats.org/officeDocument/2006/relationships/image" Target="../media/image119.png"/><Relationship Id="rId1" Type="http://schemas.openxmlformats.org/officeDocument/2006/relationships/slideLayout" Target="../slideLayouts/slideLayout51.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hyperlink" Target="http://aka.ms/ampdemo" TargetMode="External"/><Relationship Id="rId15" Type="http://schemas.openxmlformats.org/officeDocument/2006/relationships/image" Target="../media/image118.png"/><Relationship Id="rId10" Type="http://schemas.openxmlformats.org/officeDocument/2006/relationships/image" Target="../media/image114.png"/><Relationship Id="rId4" Type="http://schemas.openxmlformats.org/officeDocument/2006/relationships/hyperlink" Target="http://amp.azure.net/libs/amp/latest/docs/PLUGINS.html" TargetMode="External"/><Relationship Id="rId9" Type="http://schemas.openxmlformats.org/officeDocument/2006/relationships/image" Target="../media/image113.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your own YouTube, sort of</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Developing Against AMS</a:t>
            </a:r>
          </a:p>
          <a:p>
            <a:pPr defTabSz="914371">
              <a:defRPr/>
            </a:pPr>
            <a:r>
              <a:rPr lang="en-US" sz="4400" spc="-100" dirty="0">
                <a:solidFill>
                  <a:srgbClr val="FFFFFF"/>
                </a:solidFill>
                <a:latin typeface="Segoe UI Light"/>
              </a:rPr>
              <a:t>Concepts to Consider</a:t>
            </a:r>
          </a:p>
          <a:p>
            <a:pPr marL="840365" indent="-840365" defTabSz="914371">
              <a:buFont typeface="Wingdings" panose="05000000000000000000" pitchFamily="2" charset="2"/>
              <a:buChar char="ü"/>
              <a:defRPr/>
            </a:pPr>
            <a:r>
              <a:rPr lang="en-US" sz="3922" spc="-100" dirty="0">
                <a:solidFill>
                  <a:srgbClr val="FFFFFF"/>
                </a:solidFill>
                <a:latin typeface="Segoe UI Light"/>
              </a:rPr>
              <a:t>Assets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Digital File (Video, Audio, Image, Text Tracks, Caption Files)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Mapped to Blob Container in Azure Storage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Input &amp; Output Assets (Before &amp; After Processing)</a:t>
            </a:r>
            <a:endParaRPr lang="en-US" sz="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Transforms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Simple Workflow of Tasks for file processing</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Recipe for Job</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Jobs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Implement the Recipe</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Specify Input / Output</a:t>
            </a:r>
          </a:p>
          <a:p>
            <a:pPr marL="1297565" lvl="1" indent="-840365" defTabSz="914371">
              <a:buFont typeface="Wingdings" panose="05000000000000000000" pitchFamily="2" charset="2"/>
              <a:buChar char="ü"/>
              <a:defRPr/>
            </a:pPr>
            <a:endParaRPr lang="en-US" sz="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Streaming Endpoints</a:t>
            </a:r>
          </a:p>
          <a:p>
            <a:pPr marL="1297565" lvl="1" indent="-840365" defTabSz="914371">
              <a:buFont typeface="Wingdings" panose="05000000000000000000" pitchFamily="2" charset="2"/>
              <a:buChar char="ü"/>
              <a:defRPr/>
            </a:pPr>
            <a:r>
              <a:rPr lang="en-US" sz="2000" spc="-100" dirty="0">
                <a:solidFill>
                  <a:srgbClr val="FFFFFF"/>
                </a:solidFill>
                <a:latin typeface="Segoe UI Light"/>
              </a:rPr>
              <a:t>Delivers content directly to client player application or CDN</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07546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Coding </a:t>
            </a:r>
            <a:r>
              <a:rPr lang="en-US"/>
              <a:t>with AMS</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p:cNvGrpSpPr/>
            <p:nvPr/>
          </p:nvGrpSpPr>
          <p:grpSpPr>
            <a:xfrm>
              <a:off x="10844633" y="3350885"/>
              <a:ext cx="448389" cy="475636"/>
              <a:chOff x="1976972" y="1401677"/>
              <a:chExt cx="467797" cy="692886"/>
            </a:xfrm>
            <a:solidFill>
              <a:schemeClr val="accent1"/>
            </a:solidFill>
          </p:grpSpPr>
          <p:sp>
            <p:nvSpPr>
              <p:cNvPr id="68" name="Freeform 413"/>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23192" y="6608645"/>
            <a:ext cx="2243567" cy="265006"/>
          </a:xfrm>
          <a:prstGeom prst="rect">
            <a:avLst/>
          </a:prstGeom>
          <a:noFill/>
        </p:spPr>
        <p:txBody>
          <a:bodyPr wrap="square" rtlCol="0">
            <a:spAutoFit/>
          </a:bodyPr>
          <a:lstStyle/>
          <a:p>
            <a:pPr algn="ctr" defTabSz="914411"/>
            <a:r>
              <a:rPr lang="en-US" sz="1100" b="1" dirty="0">
                <a:solidFill>
                  <a:srgbClr val="4472C4">
                    <a:lumMod val="75000"/>
                  </a:srgbClr>
                </a:solidFill>
                <a:latin typeface="Segoe UI Light" panose="020B0502040204020203" pitchFamily="34" charset="0"/>
                <a:cs typeface="Segoe UI Light" panose="020B0502040204020203" pitchFamily="34" charset="0"/>
              </a:rPr>
              <a:t>* Coming Soon</a:t>
            </a:r>
          </a:p>
        </p:txBody>
      </p:sp>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Live Analytics*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50462" y="684744"/>
              <a:ext cx="288264" cy="21603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2"/>
            <a:ext cx="2252716" cy="1222296"/>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Emotion sensing*</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84409" y="1849922"/>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Logos*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500"/>
                                        <p:tgtEl>
                                          <p:spTgt spid="162"/>
                                        </p:tgtEl>
                                      </p:cBhvr>
                                    </p:animEffect>
                                    <p:anim calcmode="lin" valueType="num">
                                      <p:cBhvr>
                                        <p:cTn id="146" dur="500" fill="hold"/>
                                        <p:tgtEl>
                                          <p:spTgt spid="162"/>
                                        </p:tgtEl>
                                        <p:attrNameLst>
                                          <p:attrName>ppt_x</p:attrName>
                                        </p:attrNameLst>
                                      </p:cBhvr>
                                      <p:tavLst>
                                        <p:tav tm="0">
                                          <p:val>
                                            <p:strVal val="#ppt_x"/>
                                          </p:val>
                                        </p:tav>
                                        <p:tav tm="100000">
                                          <p:val>
                                            <p:strVal val="#ppt_x"/>
                                          </p:val>
                                        </p:tav>
                                      </p:tavLst>
                                    </p:anim>
                                    <p:anim calcmode="lin" valueType="num">
                                      <p:cBhvr>
                                        <p:cTn id="147" dur="500" fill="hold"/>
                                        <p:tgtEl>
                                          <p:spTgt spid="16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anim calcmode="lin" valueType="num">
                                      <p:cBhvr>
                                        <p:cTn id="151" dur="500" fill="hold"/>
                                        <p:tgtEl>
                                          <p:spTgt spid="2"/>
                                        </p:tgtEl>
                                        <p:attrNameLst>
                                          <p:attrName>ppt_x</p:attrName>
                                        </p:attrNameLst>
                                      </p:cBhvr>
                                      <p:tavLst>
                                        <p:tav tm="0">
                                          <p:val>
                                            <p:strVal val="#ppt_x"/>
                                          </p:val>
                                        </p:tav>
                                        <p:tav tm="100000">
                                          <p:val>
                                            <p:strVal val="#ppt_x"/>
                                          </p:val>
                                        </p:tav>
                                      </p:tavLst>
                                    </p:anim>
                                    <p:anim calcmode="lin" valueType="num">
                                      <p:cBhvr>
                                        <p:cTn id="152" dur="500" fill="hold"/>
                                        <p:tgtEl>
                                          <p:spTgt spid="2"/>
                                        </p:tgtEl>
                                        <p:attrNameLst>
                                          <p:attrName>ppt_y</p:attrName>
                                        </p:attrNameLst>
                                      </p:cBhvr>
                                      <p:tavLst>
                                        <p:tav tm="0">
                                          <p:val>
                                            <p:strVal val="#ppt_y+.1"/>
                                          </p:val>
                                        </p:tav>
                                        <p:tav tm="100000">
                                          <p:val>
                                            <p:strVal val="#ppt_y"/>
                                          </p:val>
                                        </p:tav>
                                      </p:tavLst>
                                    </p:anim>
                                  </p:childTnLst>
                                </p:cTn>
                              </p:par>
                            </p:childTnLst>
                          </p:cTn>
                        </p:par>
                        <p:par>
                          <p:cTn id="153" fill="hold">
                            <p:stCondLst>
                              <p:cond delay="500"/>
                            </p:stCondLst>
                            <p:childTnLst>
                              <p:par>
                                <p:cTn id="154" presetID="42" presetClass="entr" presetSubtype="0" fill="hold" nodeType="afterEffect">
                                  <p:stCondLst>
                                    <p:cond delay="0"/>
                                  </p:stCondLst>
                                  <p:childTnLst>
                                    <p:set>
                                      <p:cBhvr>
                                        <p:cTn id="155" dur="1" fill="hold">
                                          <p:stCondLst>
                                            <p:cond delay="0"/>
                                          </p:stCondLst>
                                        </p:cTn>
                                        <p:tgtEl>
                                          <p:spTgt spid="176"/>
                                        </p:tgtEl>
                                        <p:attrNameLst>
                                          <p:attrName>style.visibility</p:attrName>
                                        </p:attrNameLst>
                                      </p:cBhvr>
                                      <p:to>
                                        <p:strVal val="visible"/>
                                      </p:to>
                                    </p:set>
                                    <p:animEffect transition="in" filter="fade">
                                      <p:cBhvr>
                                        <p:cTn id="156" dur="500"/>
                                        <p:tgtEl>
                                          <p:spTgt spid="176"/>
                                        </p:tgtEl>
                                      </p:cBhvr>
                                    </p:animEffect>
                                    <p:anim calcmode="lin" valueType="num">
                                      <p:cBhvr>
                                        <p:cTn id="157" dur="500" fill="hold"/>
                                        <p:tgtEl>
                                          <p:spTgt spid="176"/>
                                        </p:tgtEl>
                                        <p:attrNameLst>
                                          <p:attrName>ppt_x</p:attrName>
                                        </p:attrNameLst>
                                      </p:cBhvr>
                                      <p:tavLst>
                                        <p:tav tm="0">
                                          <p:val>
                                            <p:strVal val="#ppt_x"/>
                                          </p:val>
                                        </p:tav>
                                        <p:tav tm="100000">
                                          <p:val>
                                            <p:strVal val="#ppt_x"/>
                                          </p:val>
                                        </p:tav>
                                      </p:tavLst>
                                    </p:anim>
                                    <p:anim calcmode="lin" valueType="num">
                                      <p:cBhvr>
                                        <p:cTn id="158" dur="500" fill="hold"/>
                                        <p:tgtEl>
                                          <p:spTgt spid="1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animEffect transition="in" filter="fade">
                                      <p:cBhvr>
                                        <p:cTn id="161" dur="500"/>
                                        <p:tgtEl>
                                          <p:spTgt spid="11"/>
                                        </p:tgtEl>
                                      </p:cBhvr>
                                    </p:animEffect>
                                    <p:anim calcmode="lin" valueType="num">
                                      <p:cBhvr>
                                        <p:cTn id="162" dur="500" fill="hold"/>
                                        <p:tgtEl>
                                          <p:spTgt spid="11"/>
                                        </p:tgtEl>
                                        <p:attrNameLst>
                                          <p:attrName>ppt_x</p:attrName>
                                        </p:attrNameLst>
                                      </p:cBhvr>
                                      <p:tavLst>
                                        <p:tav tm="0">
                                          <p:val>
                                            <p:strVal val="#ppt_x"/>
                                          </p:val>
                                        </p:tav>
                                        <p:tav tm="100000">
                                          <p:val>
                                            <p:strVal val="#ppt_x"/>
                                          </p:val>
                                        </p:tav>
                                      </p:tavLst>
                                    </p:anim>
                                    <p:anim calcmode="lin" valueType="num">
                                      <p:cBhvr>
                                        <p:cTn id="163" dur="500" fill="hold"/>
                                        <p:tgtEl>
                                          <p:spTgt spid="11"/>
                                        </p:tgtEl>
                                        <p:attrNameLst>
                                          <p:attrName>ppt_y</p:attrName>
                                        </p:attrNameLst>
                                      </p:cBhvr>
                                      <p:tavLst>
                                        <p:tav tm="0">
                                          <p:val>
                                            <p:strVal val="#ppt_y+.1"/>
                                          </p:val>
                                        </p:tav>
                                        <p:tav tm="100000">
                                          <p:val>
                                            <p:strVal val="#ppt_y"/>
                                          </p:val>
                                        </p:tav>
                                      </p:tavLst>
                                    </p:anim>
                                  </p:childTnLst>
                                </p:cTn>
                              </p:par>
                            </p:childTnLst>
                          </p:cTn>
                        </p:par>
                        <p:par>
                          <p:cTn id="164" fill="hold">
                            <p:stCondLst>
                              <p:cond delay="1000"/>
                            </p:stCondLst>
                            <p:childTnLst>
                              <p:par>
                                <p:cTn id="165" presetID="42" presetClass="entr" presetSubtype="0" fill="hold" nodeType="after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anim calcmode="lin" valueType="num">
                                      <p:cBhvr>
                                        <p:cTn id="168" dur="500" fill="hold"/>
                                        <p:tgtEl>
                                          <p:spTgt spid="54"/>
                                        </p:tgtEl>
                                        <p:attrNameLst>
                                          <p:attrName>ppt_x</p:attrName>
                                        </p:attrNameLst>
                                      </p:cBhvr>
                                      <p:tavLst>
                                        <p:tav tm="0">
                                          <p:val>
                                            <p:strVal val="#ppt_x"/>
                                          </p:val>
                                        </p:tav>
                                        <p:tav tm="100000">
                                          <p:val>
                                            <p:strVal val="#ppt_x"/>
                                          </p:val>
                                        </p:tav>
                                      </p:tavLst>
                                    </p:anim>
                                    <p:anim calcmode="lin" valueType="num">
                                      <p:cBhvr>
                                        <p:cTn id="16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grpSp>
        <p:nvGrpSpPr>
          <p:cNvPr id="63" name="Group 62">
            <a:extLst>
              <a:ext uri="{FF2B5EF4-FFF2-40B4-BE49-F238E27FC236}">
                <a16:creationId xmlns:a16="http://schemas.microsoft.com/office/drawing/2014/main" id="{E77D3B0B-DED2-4152-9E17-AF566BD16659}"/>
              </a:ext>
            </a:extLst>
          </p:cNvPr>
          <p:cNvGrpSpPr/>
          <p:nvPr/>
        </p:nvGrpSpPr>
        <p:grpSpPr>
          <a:xfrm>
            <a:off x="4185976" y="524716"/>
            <a:ext cx="3612902" cy="1402908"/>
            <a:chOff x="4185976" y="524716"/>
            <a:chExt cx="3612902" cy="1402908"/>
          </a:xfrm>
        </p:grpSpPr>
        <p:grpSp>
          <p:nvGrpSpPr>
            <p:cNvPr id="143" name="Group 142"/>
            <p:cNvGrpSpPr/>
            <p:nvPr/>
          </p:nvGrpSpPr>
          <p:grpSpPr>
            <a:xfrm>
              <a:off x="4185976" y="524716"/>
              <a:ext cx="3612902"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50313" y="1976912"/>
                <a:ext cx="1008558" cy="316971"/>
                <a:chOff x="5450313" y="1976912"/>
                <a:chExt cx="1008558" cy="316971"/>
              </a:xfrm>
            </p:grpSpPr>
            <p:sp>
              <p:nvSpPr>
                <p:cNvPr id="151" name="TextBox 150"/>
                <p:cNvSpPr txBox="1"/>
                <p:nvPr/>
              </p:nvSpPr>
              <p:spPr>
                <a:xfrm>
                  <a:off x="5799715"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450313" y="1976912"/>
                  <a:ext cx="286784" cy="286785"/>
                </a:xfrm>
                <a:prstGeom prst="rect">
                  <a:avLst/>
                </a:prstGeom>
              </p:spPr>
            </p:pic>
          </p:grpSp>
          <p:grpSp>
            <p:nvGrpSpPr>
              <p:cNvPr id="138" name="Group 137"/>
              <p:cNvGrpSpPr/>
              <p:nvPr/>
            </p:nvGrpSpPr>
            <p:grpSpPr>
              <a:xfrm>
                <a:off x="5456137" y="2468878"/>
                <a:ext cx="1016037" cy="291093"/>
                <a:chOff x="5456137" y="2468878"/>
                <a:chExt cx="1016037" cy="291093"/>
              </a:xfrm>
            </p:grpSpPr>
            <p:sp>
              <p:nvSpPr>
                <p:cNvPr id="153" name="TextBox 152"/>
                <p:cNvSpPr txBox="1"/>
                <p:nvPr/>
              </p:nvSpPr>
              <p:spPr>
                <a:xfrm>
                  <a:off x="5813019" y="2495182"/>
                  <a:ext cx="659155"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456137" y="2468878"/>
                  <a:ext cx="291092" cy="291093"/>
                </a:xfrm>
                <a:prstGeom prst="rect">
                  <a:avLst/>
                </a:prstGeom>
              </p:spPr>
            </p:pic>
          </p:grpSp>
          <p:grpSp>
            <p:nvGrpSpPr>
              <p:cNvPr id="141" name="Group 140"/>
              <p:cNvGrpSpPr/>
              <p:nvPr/>
            </p:nvGrpSpPr>
            <p:grpSpPr>
              <a:xfrm>
                <a:off x="7327338" y="1932549"/>
                <a:ext cx="1007904" cy="346055"/>
                <a:chOff x="7327338" y="1932549"/>
                <a:chExt cx="1007904" cy="346055"/>
              </a:xfrm>
            </p:grpSpPr>
            <p:sp>
              <p:nvSpPr>
                <p:cNvPr id="155" name="TextBox 154"/>
                <p:cNvSpPr txBox="1"/>
                <p:nvPr/>
              </p:nvSpPr>
              <p:spPr>
                <a:xfrm>
                  <a:off x="7672812" y="1932549"/>
                  <a:ext cx="662430" cy="34605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27338" y="1938824"/>
                  <a:ext cx="291545" cy="291546"/>
                </a:xfrm>
                <a:prstGeom prst="rect">
                  <a:avLst/>
                </a:prstGeom>
              </p:spPr>
            </p:pic>
          </p:grpSp>
          <p:sp>
            <p:nvSpPr>
              <p:cNvPr id="157" name="TextBox 156"/>
              <p:cNvSpPr txBox="1"/>
              <p:nvPr/>
            </p:nvSpPr>
            <p:spPr>
              <a:xfrm>
                <a:off x="6737916" y="1980087"/>
                <a:ext cx="659156" cy="256603"/>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grpSp>
            <p:nvGrpSpPr>
              <p:cNvPr id="140" name="Group 139"/>
              <p:cNvGrpSpPr/>
              <p:nvPr/>
            </p:nvGrpSpPr>
            <p:grpSpPr>
              <a:xfrm>
                <a:off x="6393010" y="2477932"/>
                <a:ext cx="1008540" cy="308500"/>
                <a:chOff x="6393010" y="2477932"/>
                <a:chExt cx="1008540" cy="308500"/>
              </a:xfrm>
            </p:grpSpPr>
            <p:sp>
              <p:nvSpPr>
                <p:cNvPr id="159" name="TextBox 158"/>
                <p:cNvSpPr txBox="1"/>
                <p:nvPr/>
              </p:nvSpPr>
              <p:spPr>
                <a:xfrm>
                  <a:off x="67423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393010" y="2477932"/>
                  <a:ext cx="292423" cy="292422"/>
                </a:xfrm>
                <a:prstGeom prst="rect">
                  <a:avLst/>
                </a:prstGeom>
              </p:spPr>
            </p:pic>
          </p:grpSp>
          <p:grpSp>
            <p:nvGrpSpPr>
              <p:cNvPr id="142" name="Group 141"/>
              <p:cNvGrpSpPr/>
              <p:nvPr/>
            </p:nvGrpSpPr>
            <p:grpSpPr>
              <a:xfrm>
                <a:off x="7336763" y="2473259"/>
                <a:ext cx="1003560" cy="328116"/>
                <a:chOff x="7336763" y="2473259"/>
                <a:chExt cx="1003560" cy="328116"/>
              </a:xfrm>
            </p:grpSpPr>
            <p:sp>
              <p:nvSpPr>
                <p:cNvPr id="161" name="TextBox 160"/>
                <p:cNvSpPr txBox="1"/>
                <p:nvPr/>
              </p:nvSpPr>
              <p:spPr>
                <a:xfrm>
                  <a:off x="7681167"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336763" y="2473259"/>
                  <a:ext cx="289263" cy="289263"/>
                </a:xfrm>
                <a:prstGeom prst="rect">
                  <a:avLst/>
                </a:prstGeom>
              </p:spPr>
            </p:pic>
          </p:grpSp>
        </p:grpSp>
        <p:pic>
          <p:nvPicPr>
            <p:cNvPr id="44" name="Picture 43">
              <a:extLst>
                <a:ext uri="{FF2B5EF4-FFF2-40B4-BE49-F238E27FC236}">
                  <a16:creationId xmlns:a16="http://schemas.microsoft.com/office/drawing/2014/main" id="{B0A56487-0E4C-4F2D-9077-EDC053D26471}"/>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270316" y="925023"/>
              <a:ext cx="283464" cy="283464"/>
            </a:xfrm>
            <a:prstGeom prst="rect">
              <a:avLst/>
            </a:prstGeom>
          </p:spPr>
        </p:pic>
      </p:grpSp>
      <p:pic>
        <p:nvPicPr>
          <p:cNvPr id="250" name="Picture 249">
            <a:extLst>
              <a:ext uri="{FF2B5EF4-FFF2-40B4-BE49-F238E27FC236}">
                <a16:creationId xmlns:a16="http://schemas.microsoft.com/office/drawing/2014/main" id="{321C4F4A-09BF-46E9-A50D-919259FC755E}"/>
              </a:ext>
            </a:extLst>
          </p:cNvPr>
          <p:cNvPicPr>
            <a:picLocks noChangeAspect="1"/>
          </p:cNvPicPr>
          <p:nvPr/>
        </p:nvPicPr>
        <p:blipFill>
          <a:blip r:embed="rId52"/>
          <a:stretch>
            <a:fillRect/>
          </a:stretch>
        </p:blipFill>
        <p:spPr>
          <a:xfrm>
            <a:off x="-138630" y="-2456"/>
            <a:ext cx="12389891" cy="5747362"/>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0"/>
                                        </p:tgtEl>
                                        <p:attrNameLst>
                                          <p:attrName>ppt_x</p:attrName>
                                        </p:attrNameLst>
                                      </p:cBhvr>
                                      <p:tavLst>
                                        <p:tav tm="0">
                                          <p:val>
                                            <p:strVal val="ppt_x"/>
                                          </p:val>
                                        </p:tav>
                                        <p:tav tm="100000">
                                          <p:val>
                                            <p:strVal val="ppt_x"/>
                                          </p:val>
                                        </p:tav>
                                      </p:tavLst>
                                    </p:anim>
                                    <p:anim calcmode="lin" valueType="num">
                                      <p:cBhvr additive="base">
                                        <p:cTn id="7" dur="500"/>
                                        <p:tgtEl>
                                          <p:spTgt spid="250"/>
                                        </p:tgtEl>
                                        <p:attrNameLst>
                                          <p:attrName>ppt_y</p:attrName>
                                        </p:attrNameLst>
                                      </p:cBhvr>
                                      <p:tavLst>
                                        <p:tav tm="0">
                                          <p:val>
                                            <p:strVal val="ppt_y"/>
                                          </p:val>
                                        </p:tav>
                                        <p:tav tm="100000">
                                          <p:val>
                                            <p:strVal val="1+ppt_h/2"/>
                                          </p:val>
                                        </p:tav>
                                      </p:tavLst>
                                    </p:anim>
                                    <p:set>
                                      <p:cBhvr>
                                        <p:cTn id="8" dur="1" fill="hold">
                                          <p:stCondLst>
                                            <p:cond delay="49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2033590"/>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a:p>
            <a:pPr defTabSz="1066575">
              <a:lnSpc>
                <a:spcPct val="90000"/>
              </a:lnSpc>
              <a:spcBef>
                <a:spcPct val="0"/>
              </a:spcBef>
              <a:defRPr/>
            </a:pPr>
            <a:endParaRPr lang="en-US" sz="1569" kern="0" spc="-57" dirty="0">
              <a:solidFill>
                <a:srgbClr val="FFFFFF"/>
              </a:solidFill>
              <a:latin typeface="Segoe UI Light" pitchFamily="34" charset="0"/>
              <a:ea typeface="Segoe UI" pitchFamily="34" charset="0"/>
              <a:cs typeface="Segoe UI" pitchFamily="34" charset="0"/>
            </a:endParaRPr>
          </a:p>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grpSp>
        <p:nvGrpSpPr>
          <p:cNvPr id="2" name="Group 1">
            <a:extLst>
              <a:ext uri="{FF2B5EF4-FFF2-40B4-BE49-F238E27FC236}">
                <a16:creationId xmlns:a16="http://schemas.microsoft.com/office/drawing/2014/main" id="{769321F8-0B03-494D-BD15-1802AF9205B3}"/>
              </a:ext>
            </a:extLst>
          </p:cNvPr>
          <p:cNvGrpSpPr/>
          <p:nvPr/>
        </p:nvGrpSpPr>
        <p:grpSpPr>
          <a:xfrm>
            <a:off x="1593023" y="1752781"/>
            <a:ext cx="8414084" cy="4471737"/>
            <a:chOff x="420295" y="1613365"/>
            <a:chExt cx="8414084" cy="4471737"/>
          </a:xfrm>
        </p:grpSpPr>
        <p:sp>
          <p:nvSpPr>
            <p:cNvPr id="9" name="Rectangle 8">
              <a:extLst>
                <a:ext uri="{FF2B5EF4-FFF2-40B4-BE49-F238E27FC236}">
                  <a16:creationId xmlns:a16="http://schemas.microsoft.com/office/drawing/2014/main" id="{5CB949D2-00A5-40C3-B1DA-5CC076A5F26D}"/>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86AED944-9259-4FDD-BB97-2FEE23462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075" y="2122058"/>
              <a:ext cx="7105650" cy="3314700"/>
            </a:xfrm>
            <a:prstGeom prst="rect">
              <a:avLst/>
            </a:prstGeom>
          </p:spPr>
        </p:pic>
      </p:grpSp>
    </p:spTree>
    <p:extLst>
      <p:ext uri="{BB962C8B-B14F-4D97-AF65-F5344CB8AC3E}">
        <p14:creationId xmlns:p14="http://schemas.microsoft.com/office/powerpoint/2010/main" val="352903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grpSp>
        <p:nvGrpSpPr>
          <p:cNvPr id="5" name="Group 4">
            <a:extLst>
              <a:ext uri="{FF2B5EF4-FFF2-40B4-BE49-F238E27FC236}">
                <a16:creationId xmlns:a16="http://schemas.microsoft.com/office/drawing/2014/main" id="{DA1AADD3-1323-4F61-9AA0-C8C809DB0F91}"/>
              </a:ext>
            </a:extLst>
          </p:cNvPr>
          <p:cNvGrpSpPr/>
          <p:nvPr/>
        </p:nvGrpSpPr>
        <p:grpSpPr>
          <a:xfrm>
            <a:off x="1564320" y="1830689"/>
            <a:ext cx="8414084" cy="4471737"/>
            <a:chOff x="420295" y="1613365"/>
            <a:chExt cx="8414084" cy="4471737"/>
          </a:xfrm>
        </p:grpSpPr>
        <p:sp>
          <p:nvSpPr>
            <p:cNvPr id="3" name="Rectangle 2">
              <a:extLst>
                <a:ext uri="{FF2B5EF4-FFF2-40B4-BE49-F238E27FC236}">
                  <a16:creationId xmlns:a16="http://schemas.microsoft.com/office/drawing/2014/main" id="{5B5E32AF-BE63-4871-B115-99AD1D4E4E91}"/>
                </a:ext>
              </a:extLst>
            </p:cNvPr>
            <p:cNvSpPr/>
            <p:nvPr/>
          </p:nvSpPr>
          <p:spPr bwMode="auto">
            <a:xfrm>
              <a:off x="420295" y="1613365"/>
              <a:ext cx="8414084" cy="4471737"/>
            </a:xfrm>
            <a:prstGeom prst="rect">
              <a:avLst/>
            </a:prstGeom>
            <a:solidFill>
              <a:schemeClr val="tx1"/>
            </a:solidFill>
            <a:ln>
              <a:noFill/>
              <a:headEnd type="none" w="med" len="med"/>
              <a:tailEnd type="none" w="med" len="med"/>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0B697B51-C8E5-44E3-BAD9-879F7ABCF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775" y="1952198"/>
              <a:ext cx="7753350" cy="3371850"/>
            </a:xfrm>
            <a:prstGeom prst="rect">
              <a:avLst/>
            </a:prstGeom>
          </p:spPr>
        </p:pic>
      </p:grpSp>
    </p:spTree>
    <p:extLst>
      <p:ext uri="{BB962C8B-B14F-4D97-AF65-F5344CB8AC3E}">
        <p14:creationId xmlns:p14="http://schemas.microsoft.com/office/powerpoint/2010/main" val="11145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Props1.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5EBD6378-BA25-4B3A-97D3-A6500B321616}">
  <ds:schemaRefs>
    <ds:schemaRef ds:uri="http://schemas.microsoft.com/sharepoint/v3/contenttype/forms"/>
  </ds:schemaRefs>
</ds:datastoreItem>
</file>

<file path=customXml/itemProps4.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5.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6.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customXml/itemProps7.xml><?xml version="1.0" encoding="utf-8"?>
<ds:datastoreItem xmlns:ds="http://schemas.openxmlformats.org/officeDocument/2006/customXml" ds:itemID="{868496BA-861E-4EFB-B4BB-54B72492CA4C}">
  <ds:schemaRefs>
    <ds:schemaRef ds:uri="http://schemas.microsoft.com/sharepoint/v3/contenttype/forms"/>
  </ds:schemaRefs>
</ds:datastoreItem>
</file>

<file path=customXml/itemProps8.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849</TotalTime>
  <Words>2570</Words>
  <Application>Microsoft Office PowerPoint</Application>
  <PresentationFormat>Widescreen</PresentationFormat>
  <Paragraphs>431</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22</vt:i4>
      </vt:variant>
    </vt:vector>
  </HeadingPairs>
  <TitlesOfParts>
    <vt:vector size="54" baseType="lpstr">
      <vt:lpstr>Arial</vt:lpstr>
      <vt:lpstr>Arial Black</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your own YouTube, sort of</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PowerPoint Presentation</vt:lpstr>
      <vt:lpstr>Coding with AMS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PowerPoint Presentation</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59</cp:revision>
  <dcterms:modified xsi:type="dcterms:W3CDTF">2019-05-10T15:35:48Z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